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48640" y="2331720"/>
            <a:ext cx="457200" cy="73152"/>
          </a:xfrm>
          <a:prstGeom prst="rect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514600"/>
            <a:ext cx="10515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Arial"/>
              </a:rPr>
              <a:t>The [Metric] Update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52044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>
                <a:solidFill>
                  <a:srgbClr val="B9C0CF"/>
                </a:solidFill>
                <a:latin typeface="Arial"/>
              </a:rPr>
              <a:t>Prepared for [Audience] — [Month Year]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B9C0CF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4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8A91A0"/>
                </a:solidFill>
                <a:latin typeface="Arial"/>
              </a:rPr>
              <a:t>THE HEADLINE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371600"/>
            <a:ext cx="9144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9600" b="1">
                <a:solidFill>
                  <a:srgbClr val="14B8C4"/>
                </a:solidFill>
                <a:latin typeface="Arial"/>
              </a:rPr>
              <a:t>[+12%]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29184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0">
                <a:solidFill>
                  <a:srgbClr val="0F1626"/>
                </a:solidFill>
                <a:latin typeface="Arial"/>
              </a:rPr>
              <a:t>[One plain-language sentence naming what moved, by how much, and why it matters to this room — not a chart caption.]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4663440"/>
            <a:ext cx="2011680" cy="45720"/>
          </a:xfrm>
          <a:prstGeom prst="rect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8A91A0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0F1626"/>
                </a:solidFill>
                <a:latin typeface="Arial"/>
              </a:rPr>
              <a:t>What changed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34440"/>
            <a:ext cx="914400" cy="36576"/>
          </a:xfrm>
          <a:prstGeom prst="rect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1737360"/>
            <a:ext cx="3291840" cy="2011680"/>
          </a:xfrm>
          <a:prstGeom prst="rect">
            <a:avLst/>
          </a:prstGeom>
          <a:solidFill>
            <a:srgbClr val="F2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19202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8A91A0"/>
                </a:solidFill>
                <a:latin typeface="Arial"/>
              </a:rPr>
              <a:t>BEFORE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377440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2600" b="1">
                <a:solidFill>
                  <a:srgbClr val="0F1626"/>
                </a:solidFill>
                <a:latin typeface="Arial"/>
              </a:rPr>
              <a:t>[value / period]</a:t>
            </a:r>
          </a:p>
        </p:txBody>
      </p:sp>
      <p:sp>
        <p:nvSpPr>
          <p:cNvPr id="7" name="Rectangle 6"/>
          <p:cNvSpPr/>
          <p:nvPr/>
        </p:nvSpPr>
        <p:spPr>
          <a:xfrm>
            <a:off x="4160520" y="1737360"/>
            <a:ext cx="3291840" cy="2011680"/>
          </a:xfrm>
          <a:prstGeom prst="rect">
            <a:avLst/>
          </a:prstGeom>
          <a:solidFill>
            <a:srgbClr val="F2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34840" y="19202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8A91A0"/>
                </a:solidFill>
                <a:latin typeface="Arial"/>
              </a:rPr>
              <a:t>AFTER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4840" y="2377440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2600" b="1">
                <a:solidFill>
                  <a:srgbClr val="0F1626"/>
                </a:solidFill>
                <a:latin typeface="Arial"/>
              </a:rPr>
              <a:t>[value / period]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0" y="1737360"/>
            <a:ext cx="3291840" cy="2011680"/>
          </a:xfrm>
          <a:prstGeom prst="rect">
            <a:avLst/>
          </a:prstGeom>
          <a:solidFill>
            <a:srgbClr val="F2F1E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46720" y="19202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8A91A0"/>
                </a:solidFill>
                <a:latin typeface="Arial"/>
              </a:rPr>
              <a:t>DELTA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20" y="2377440"/>
            <a:ext cx="2743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2600" b="1">
                <a:solidFill>
                  <a:srgbClr val="0F1626"/>
                </a:solidFill>
                <a:latin typeface="Arial"/>
              </a:rPr>
              <a:t>[+/- value, % change]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4114800"/>
            <a:ext cx="1051560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sz="1600" b="0">
                <a:solidFill>
                  <a:srgbClr val="3C4456"/>
                </a:solidFill>
                <a:latin typeface="Arial"/>
              </a:rPr>
              <a:t>[Narrative: what this looks like in the underlying data — which segment, region, or cohort drove it, and whether it's a one-time move or a trend.]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8A91A0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0F1626"/>
                </a:solidFill>
                <a:latin typeface="Arial"/>
              </a:rPr>
              <a:t>Why it changed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34440"/>
            <a:ext cx="914400" cy="36576"/>
          </a:xfrm>
          <a:prstGeom prst="rect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548640" y="1847088"/>
            <a:ext cx="128016" cy="128016"/>
          </a:xfrm>
          <a:prstGeom prst="ellipse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73736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sz="1700" b="0">
                <a:solidFill>
                  <a:srgbClr val="3C4456"/>
                </a:solidFill>
                <a:latin typeface="Arial"/>
              </a:rPr>
              <a:t>[Primary driver — the single biggest contributor, stated in one line.]</a:t>
            </a:r>
          </a:p>
        </p:txBody>
      </p:sp>
      <p:sp>
        <p:nvSpPr>
          <p:cNvPr id="6" name="Oval 5"/>
          <p:cNvSpPr/>
          <p:nvPr/>
        </p:nvSpPr>
        <p:spPr>
          <a:xfrm>
            <a:off x="548640" y="2715768"/>
            <a:ext cx="128016" cy="128016"/>
          </a:xfrm>
          <a:prstGeom prst="ellipse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260604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sz="1700" b="0">
                <a:solidFill>
                  <a:srgbClr val="3C4456"/>
                </a:solidFill>
                <a:latin typeface="Arial"/>
              </a:rPr>
              <a:t>[Secondary driver — a contributing factor, quantified if possible.]</a:t>
            </a:r>
          </a:p>
        </p:txBody>
      </p:sp>
      <p:sp>
        <p:nvSpPr>
          <p:cNvPr id="8" name="Oval 7"/>
          <p:cNvSpPr/>
          <p:nvPr/>
        </p:nvSpPr>
        <p:spPr>
          <a:xfrm>
            <a:off x="548640" y="3584448"/>
            <a:ext cx="128016" cy="128016"/>
          </a:xfrm>
          <a:prstGeom prst="ellipse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3474720"/>
            <a:ext cx="10058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5000"/>
              </a:lnSpc>
            </a:pPr>
            <a:r>
              <a:rPr sz="1700" b="0">
                <a:solidFill>
                  <a:srgbClr val="3C4456"/>
                </a:solidFill>
                <a:latin typeface="Arial"/>
              </a:rPr>
              <a:t>[What it is NOT — the explanation you're ruling out, so the room doesn't ask.]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8A91A0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FFFFFF"/>
                </a:solidFill>
                <a:latin typeface="Arial"/>
              </a:rPr>
              <a:t>What we're doing about it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34440"/>
            <a:ext cx="914400" cy="36576"/>
          </a:xfrm>
          <a:prstGeom prst="rect">
            <a:avLst/>
          </a:prstGeom>
          <a:solidFill>
            <a:srgbClr val="14B8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737360"/>
            <a:ext cx="5943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B9C0CF"/>
                </a:solidFill>
                <a:latin typeface="Arial"/>
              </a:rPr>
              <a:t>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92240" y="1737360"/>
            <a:ext cx="2560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B9C0CF"/>
                </a:solidFill>
                <a:latin typeface="Arial"/>
              </a:rPr>
              <a:t>OWNER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52560" y="1737360"/>
            <a:ext cx="23774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B9C0CF"/>
                </a:solidFill>
                <a:latin typeface="Arial"/>
              </a:rPr>
              <a:t>TARGET DATE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240280"/>
            <a:ext cx="5943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FFFFFF"/>
                </a:solidFill>
                <a:latin typeface="Arial"/>
              </a:rPr>
              <a:t>[Action item one — specific, owned, dated.]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92240" y="2240280"/>
            <a:ext cx="2560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[Name]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52560" y="224028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[Date]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3017520"/>
            <a:ext cx="5943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FFFFFF"/>
                </a:solidFill>
                <a:latin typeface="Arial"/>
              </a:rPr>
              <a:t>[Action item two.]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92240" y="3017520"/>
            <a:ext cx="2560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[Name]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52560" y="301752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[Date]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794760"/>
            <a:ext cx="5943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FFFFFF"/>
                </a:solidFill>
                <a:latin typeface="Arial"/>
              </a:rPr>
              <a:t>[Action item three.]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3794760"/>
            <a:ext cx="2560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[Name]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3794760"/>
            <a:ext cx="23774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sz="1500" b="0">
                <a:solidFill>
                  <a:srgbClr val="B9C0CF"/>
                </a:solidFill>
                <a:latin typeface="Arial"/>
              </a:rPr>
              <a:t>[Date]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B9C0CF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4E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5029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3000" b="1">
                <a:solidFill>
                  <a:srgbClr val="0F1626"/>
                </a:solidFill>
                <a:latin typeface="Arial"/>
              </a:rPr>
              <a:t>Appendix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34440"/>
            <a:ext cx="914400" cy="36576"/>
          </a:xfrm>
          <a:prstGeom prst="rect">
            <a:avLst/>
          </a:prstGeom>
          <a:solidFill>
            <a:srgbClr val="8A91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73736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30000"/>
              </a:lnSpc>
            </a:pPr>
            <a:r>
              <a:rPr sz="1600" b="0">
                <a:solidFill>
                  <a:srgbClr val="3C4456"/>
                </a:solidFill>
                <a:latin typeface="Arial"/>
              </a:rPr>
              <a:t>[Supporting detail, methodology notes, or the full data table — kept out of the main narrative so the story stays uncluttered.]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60872" y="6446520"/>
            <a:ext cx="6002967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8A91A0"/>
                </a:solidFill>
                <a:latin typeface="Arial"/>
              </a:rPr>
              <a:t>Executive Board Deck Framework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96812"/>
            <a:ext cx="1176528" cy="2194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